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2" r:id="rId2"/>
    <p:sldId id="292" r:id="rId3"/>
    <p:sldId id="293" r:id="rId4"/>
    <p:sldId id="296" r:id="rId5"/>
    <p:sldId id="291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222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0328C344-7E8F-4DA2-8A61-E9D270B1A977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02E3F570-ED7B-4D16-B3CD-EE9F3B201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809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DFE6F7A2-9639-47C3-8894-BF8B240D98D1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416099"/>
            <a:ext cx="5607711" cy="4182457"/>
          </a:xfrm>
          <a:prstGeom prst="rect">
            <a:avLst/>
          </a:prstGeom>
        </p:spPr>
        <p:txBody>
          <a:bodyPr vert="horz" lIns="88139" tIns="44070" rIns="88139" bIns="4407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C8829AAD-2604-425D-8AED-EE3752077B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83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29AAD-2604-425D-8AED-EE3752077B5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777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Board papers are the contract made when establishing the endowment that finds a scholarship</a:t>
            </a:r>
          </a:p>
          <a:p>
            <a:r>
              <a:rPr lang="en-US" dirty="0" smtClean="0"/>
              <a:t>Disparity: a</a:t>
            </a:r>
            <a:r>
              <a:rPr lang="en-US" baseline="0" dirty="0" smtClean="0"/>
              <a:t> few departments have substantial scholarships, others have almost none.  The use of scholarships differs amongst the departments, some recruit, others reward.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29AAD-2604-425D-8AED-EE3752077B5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727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Info from VC Plain, not discussed in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29AAD-2604-425D-8AED-EE3752077B5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521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Dep’ts</a:t>
            </a:r>
            <a:r>
              <a:rPr lang="en-US" dirty="0" smtClean="0"/>
              <a:t> sorted by amount this FY.  Rounded to nearest.   Copy</a:t>
            </a:r>
            <a:r>
              <a:rPr lang="en-US" baseline="0" dirty="0" smtClean="0"/>
              <a:t> of complete data available, ask Fitch.</a:t>
            </a:r>
          </a:p>
          <a:p>
            <a:r>
              <a:rPr lang="en-US" baseline="0" dirty="0" smtClean="0"/>
              <a:t>Distance collected does not compute for FY2019 because 2.84 million $ not yet distributed.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29AAD-2604-425D-8AED-EE3752077B5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643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Unchanged</a:t>
            </a:r>
            <a:r>
              <a:rPr lang="en-US" baseline="0" dirty="0" smtClean="0"/>
              <a:t> from last report, but note number fewer freshmen might be much larger, 400, than previously estimated, if so, -3 million further.</a:t>
            </a:r>
          </a:p>
          <a:p>
            <a:r>
              <a:rPr lang="en-US" baseline="0" dirty="0" smtClean="0"/>
              <a:t>State budget uncertain, this assumes no net change.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29AAD-2604-425D-8AED-EE3752077B5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760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932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673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06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722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234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374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352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769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79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87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7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773EA-BE4A-4A8F-AA18-824998CD3C9A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97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5181600"/>
          </a:xfrm>
          <a:ln w="22225">
            <a:noFill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0070C0"/>
                </a:solidFill>
              </a:rPr>
              <a:t>Active referrals:</a:t>
            </a:r>
          </a:p>
          <a:p>
            <a:r>
              <a:rPr lang="en-US" sz="3600" dirty="0">
                <a:solidFill>
                  <a:srgbClr val="0070C0"/>
                </a:solidFill>
              </a:rPr>
              <a:t>Scholarship </a:t>
            </a:r>
            <a:r>
              <a:rPr lang="en-US" sz="3600" dirty="0" smtClean="0">
                <a:solidFill>
                  <a:srgbClr val="0070C0"/>
                </a:solidFill>
              </a:rPr>
              <a:t>offsets</a:t>
            </a:r>
            <a:endParaRPr lang="en-US" sz="3600" dirty="0">
              <a:solidFill>
                <a:srgbClr val="0070C0"/>
              </a:solidFill>
            </a:endParaRPr>
          </a:p>
          <a:p>
            <a:r>
              <a:rPr lang="en-US" sz="3600" dirty="0" smtClean="0">
                <a:solidFill>
                  <a:srgbClr val="0070C0"/>
                </a:solidFill>
              </a:rPr>
              <a:t>Distance </a:t>
            </a:r>
            <a:r>
              <a:rPr lang="en-US" sz="3600" dirty="0">
                <a:solidFill>
                  <a:srgbClr val="0070C0"/>
                </a:solidFill>
              </a:rPr>
              <a:t>revenue by academic department, and a breakdown </a:t>
            </a:r>
            <a:r>
              <a:rPr lang="en-US" sz="3600">
                <a:solidFill>
                  <a:srgbClr val="0070C0"/>
                </a:solidFill>
              </a:rPr>
              <a:t>of </a:t>
            </a:r>
            <a:r>
              <a:rPr lang="en-US" sz="3600" smtClean="0">
                <a:solidFill>
                  <a:srgbClr val="0070C0"/>
                </a:solidFill>
              </a:rPr>
              <a:t>distributions</a:t>
            </a:r>
            <a:endParaRPr lang="en-US" sz="3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rgbClr val="0070C0"/>
                </a:solidFill>
              </a:rPr>
              <a:t>Continuing:</a:t>
            </a:r>
            <a:endParaRPr lang="en-US" sz="3600" dirty="0">
              <a:solidFill>
                <a:srgbClr val="0070C0"/>
              </a:solidFill>
            </a:endParaRPr>
          </a:p>
          <a:p>
            <a:r>
              <a:rPr lang="en-US" sz="3600" dirty="0" smtClean="0">
                <a:solidFill>
                  <a:srgbClr val="0070C0"/>
                </a:solidFill>
              </a:rPr>
              <a:t>Report </a:t>
            </a:r>
            <a:r>
              <a:rPr lang="en-US" sz="3600" dirty="0">
                <a:solidFill>
                  <a:srgbClr val="0070C0"/>
                </a:solidFill>
              </a:rPr>
              <a:t>on the “big picture balance sheet”, with tracking of changes in each </a:t>
            </a:r>
            <a:r>
              <a:rPr lang="en-US" sz="3600" dirty="0" smtClean="0">
                <a:solidFill>
                  <a:srgbClr val="0070C0"/>
                </a:solidFill>
              </a:rPr>
              <a:t>item – received, not discussed as yet</a:t>
            </a:r>
            <a:endParaRPr lang="en-US" sz="3600" dirty="0">
              <a:solidFill>
                <a:srgbClr val="0070C0"/>
              </a:solidFill>
            </a:endParaRPr>
          </a:p>
          <a:p>
            <a:r>
              <a:rPr lang="en-US" sz="3600" dirty="0" smtClean="0">
                <a:solidFill>
                  <a:srgbClr val="0070C0"/>
                </a:solidFill>
              </a:rPr>
              <a:t>Current </a:t>
            </a:r>
            <a:r>
              <a:rPr lang="en-US" sz="3600" dirty="0">
                <a:solidFill>
                  <a:srgbClr val="0070C0"/>
                </a:solidFill>
              </a:rPr>
              <a:t>and next FY </a:t>
            </a:r>
            <a:r>
              <a:rPr lang="en-US" sz="3600" dirty="0" smtClean="0">
                <a:solidFill>
                  <a:srgbClr val="0070C0"/>
                </a:solidFill>
              </a:rPr>
              <a:t>budget = this report</a:t>
            </a:r>
          </a:p>
          <a:p>
            <a:pPr marL="0" indent="0">
              <a:buNone/>
            </a:pPr>
            <a:endParaRPr lang="en-US" sz="3600" dirty="0" smtClean="0">
              <a:solidFill>
                <a:srgbClr val="0070C0"/>
              </a:solidFill>
            </a:endParaRPr>
          </a:p>
          <a:p>
            <a:endParaRPr lang="en-US" sz="3600" dirty="0" smtClean="0">
              <a:solidFill>
                <a:srgbClr val="0070C0"/>
              </a:solidFill>
            </a:endParaRPr>
          </a:p>
          <a:p>
            <a:endParaRPr lang="en-US" sz="36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50" y="206276"/>
            <a:ext cx="8991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/>
              <a:t>Budgetary </a:t>
            </a:r>
            <a:r>
              <a:rPr lang="en-US" sz="4800" b="1" dirty="0" smtClean="0"/>
              <a:t>Affairs Committee</a:t>
            </a:r>
          </a:p>
          <a:p>
            <a:pPr algn="ctr"/>
            <a:r>
              <a:rPr lang="en-US" sz="4800" b="1" dirty="0" smtClean="0"/>
              <a:t>March 21, 2019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94593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Scholarship offsets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Offset: save overall costs by giving scholarships from departments, effectively a budget cut</a:t>
            </a:r>
          </a:p>
          <a:p>
            <a:pPr lvl="1"/>
            <a:r>
              <a:rPr lang="en-US" dirty="0" smtClean="0"/>
              <a:t>Decrease in net scholarship funding</a:t>
            </a:r>
          </a:p>
          <a:p>
            <a:pPr lvl="1"/>
            <a:r>
              <a:rPr lang="en-US" dirty="0" smtClean="0"/>
              <a:t>Board papers = possible issue</a:t>
            </a:r>
          </a:p>
          <a:p>
            <a:pPr lvl="1"/>
            <a:r>
              <a:rPr lang="en-US" dirty="0" smtClean="0"/>
              <a:t>Disparity in scholarship funds amongst departments</a:t>
            </a:r>
          </a:p>
          <a:p>
            <a:r>
              <a:rPr lang="en-US" dirty="0" smtClean="0"/>
              <a:t>Development </a:t>
            </a:r>
            <a:r>
              <a:rPr lang="en-US" dirty="0"/>
              <a:t>officers will work with department chairs to get input to design a new process by December for the next academic </a:t>
            </a:r>
            <a:r>
              <a:rPr lang="en-US" dirty="0" smtClean="0"/>
              <a:t>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474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Distance Revenue Distribution (Current)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981200"/>
            <a:ext cx="5410200" cy="4525963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4800600" algn="r"/>
              </a:tabLst>
            </a:pPr>
            <a:r>
              <a:rPr lang="en-US" dirty="0" smtClean="0"/>
              <a:t>Instructional </a:t>
            </a:r>
            <a:r>
              <a:rPr lang="en-US" dirty="0"/>
              <a:t>Dept </a:t>
            </a:r>
            <a:r>
              <a:rPr lang="en-US" dirty="0" smtClean="0"/>
              <a:t>	40</a:t>
            </a:r>
            <a:r>
              <a:rPr lang="en-US" dirty="0"/>
              <a:t>%</a:t>
            </a:r>
          </a:p>
          <a:p>
            <a:pPr marL="0" indent="0">
              <a:buNone/>
              <a:tabLst>
                <a:tab pos="4800600" algn="r"/>
              </a:tabLst>
            </a:pPr>
            <a:r>
              <a:rPr lang="en-US" dirty="0" smtClean="0"/>
              <a:t>Global 	35</a:t>
            </a:r>
            <a:r>
              <a:rPr lang="en-US" dirty="0"/>
              <a:t>%</a:t>
            </a:r>
          </a:p>
          <a:p>
            <a:pPr marL="0" indent="0">
              <a:buNone/>
              <a:tabLst>
                <a:tab pos="4800600" algn="r"/>
              </a:tabLst>
            </a:pPr>
            <a:r>
              <a:rPr lang="en-US" dirty="0" smtClean="0"/>
              <a:t>Provost 	5</a:t>
            </a:r>
            <a:r>
              <a:rPr lang="en-US" dirty="0"/>
              <a:t>%</a:t>
            </a:r>
          </a:p>
          <a:p>
            <a:pPr marL="0" indent="0">
              <a:buNone/>
              <a:tabLst>
                <a:tab pos="4800600" algn="r"/>
              </a:tabLst>
            </a:pPr>
            <a:r>
              <a:rPr lang="en-US" dirty="0" smtClean="0"/>
              <a:t>Dean 	5</a:t>
            </a:r>
            <a:r>
              <a:rPr lang="en-US" dirty="0"/>
              <a:t>%</a:t>
            </a:r>
          </a:p>
          <a:p>
            <a:pPr marL="0" indent="0">
              <a:buNone/>
              <a:tabLst>
                <a:tab pos="4800600" algn="r"/>
              </a:tabLst>
            </a:pPr>
            <a:r>
              <a:rPr lang="en-US" dirty="0" smtClean="0"/>
              <a:t>Campus*	15%</a:t>
            </a:r>
            <a:endParaRPr lang="en-US" dirty="0"/>
          </a:p>
          <a:p>
            <a:pPr marL="0" indent="0">
              <a:buNone/>
              <a:tabLst>
                <a:tab pos="6975475" algn="r"/>
              </a:tabLst>
            </a:pPr>
            <a:r>
              <a:rPr lang="en-US" sz="2400" dirty="0" smtClean="0"/>
              <a:t>*Goes into general revenue pool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0721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5"/>
            <a:ext cx="8229600" cy="352785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Distribution (thousands of $)</a:t>
            </a:r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152516"/>
              </p:ext>
            </p:extLst>
          </p:nvPr>
        </p:nvGraphicFramePr>
        <p:xfrm>
          <a:off x="290386" y="373380"/>
          <a:ext cx="8381998" cy="648462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3657185">
                  <a:extLst>
                    <a:ext uri="{9D8B030D-6E8A-4147-A177-3AD203B41FA5}">
                      <a16:colId xmlns:a16="http://schemas.microsoft.com/office/drawing/2014/main" val="815955198"/>
                    </a:ext>
                  </a:extLst>
                </a:gridCol>
                <a:gridCol w="1340210">
                  <a:extLst>
                    <a:ext uri="{9D8B030D-6E8A-4147-A177-3AD203B41FA5}">
                      <a16:colId xmlns:a16="http://schemas.microsoft.com/office/drawing/2014/main" val="3018828367"/>
                    </a:ext>
                  </a:extLst>
                </a:gridCol>
                <a:gridCol w="454308">
                  <a:extLst>
                    <a:ext uri="{9D8B030D-6E8A-4147-A177-3AD203B41FA5}">
                      <a16:colId xmlns:a16="http://schemas.microsoft.com/office/drawing/2014/main" val="797961203"/>
                    </a:ext>
                  </a:extLst>
                </a:gridCol>
                <a:gridCol w="976765">
                  <a:extLst>
                    <a:ext uri="{9D8B030D-6E8A-4147-A177-3AD203B41FA5}">
                      <a16:colId xmlns:a16="http://schemas.microsoft.com/office/drawing/2014/main" val="758111053"/>
                    </a:ext>
                  </a:extLst>
                </a:gridCol>
                <a:gridCol w="976765">
                  <a:extLst>
                    <a:ext uri="{9D8B030D-6E8A-4147-A177-3AD203B41FA5}">
                      <a16:colId xmlns:a16="http://schemas.microsoft.com/office/drawing/2014/main" val="2334812841"/>
                    </a:ext>
                  </a:extLst>
                </a:gridCol>
                <a:gridCol w="976765">
                  <a:extLst>
                    <a:ext uri="{9D8B030D-6E8A-4147-A177-3AD203B41FA5}">
                      <a16:colId xmlns:a16="http://schemas.microsoft.com/office/drawing/2014/main" val="3615629827"/>
                    </a:ext>
                  </a:extLst>
                </a:gridCol>
              </a:tblGrid>
              <a:tr h="27119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>
                          <a:effectLst/>
                        </a:rPr>
                        <a:t>Departments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 dirty="0">
                          <a:effectLst/>
                        </a:rPr>
                        <a:t>FY2019</a:t>
                      </a:r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r>
                        <a:rPr lang="en-US" sz="1800" u="none" strike="noStrike" dirty="0">
                          <a:effectLst/>
                        </a:rPr>
                        <a:t> YTD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 dirty="0">
                          <a:effectLst/>
                        </a:rPr>
                        <a:t>FY2018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 dirty="0">
                          <a:effectLst/>
                        </a:rPr>
                        <a:t>FY2017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u="none" strike="noStrike" dirty="0">
                          <a:effectLst/>
                        </a:rPr>
                        <a:t>FY2016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07052"/>
                  </a:ext>
                </a:extLst>
              </a:tr>
              <a:tr h="25989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 Engineering Mgt &amp; Sys Engr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313.9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682.3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773.1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861.7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65017245"/>
                  </a:ext>
                </a:extLst>
              </a:tr>
              <a:tr h="25989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 Mining &amp; Nuclear Engineering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176.6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325.4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334.9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 smtClean="0">
                          <a:effectLst/>
                        </a:rPr>
                        <a:t>410.0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10614752"/>
                  </a:ext>
                </a:extLst>
              </a:tr>
              <a:tr h="25989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 Business &amp; Information Tech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160.5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308.4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330.1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 smtClean="0">
                          <a:effectLst/>
                        </a:rPr>
                        <a:t>344.0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75892957"/>
                  </a:ext>
                </a:extLst>
              </a:tr>
              <a:tr h="25989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 S &amp; T Global - St. Louis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158.9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277.8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288.2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>
                          <a:effectLst/>
                        </a:rPr>
                        <a:t>321.3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91852565"/>
                  </a:ext>
                </a:extLst>
              </a:tr>
              <a:tr h="25989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 Geosciences &amp; Geological &amp; Pet Eng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125.9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249.4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247.3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>
                          <a:effectLst/>
                        </a:rPr>
                        <a:t>257.7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75217494"/>
                  </a:ext>
                </a:extLst>
              </a:tr>
              <a:tr h="25989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>
                          <a:effectLst/>
                        </a:rPr>
                        <a:t> Mechanical &amp; Aerospace </a:t>
                      </a:r>
                      <a:r>
                        <a:rPr lang="en-US" sz="1800" u="none" strike="noStrike" dirty="0" err="1">
                          <a:effectLst/>
                        </a:rPr>
                        <a:t>Engin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101.7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279.1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317.5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>
                          <a:effectLst/>
                        </a:rPr>
                        <a:t>263.3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50260259"/>
                  </a:ext>
                </a:extLst>
              </a:tr>
              <a:tr h="25989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 Psychological Science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83.5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95.6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68.6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>
                          <a:effectLst/>
                        </a:rPr>
                        <a:t>28.7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36383880"/>
                  </a:ext>
                </a:extLst>
              </a:tr>
              <a:tr h="25989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>
                          <a:effectLst/>
                        </a:rPr>
                        <a:t> Civil, Arch &amp; Environ </a:t>
                      </a:r>
                      <a:r>
                        <a:rPr lang="en-US" sz="1800" u="none" strike="noStrike" dirty="0" err="1">
                          <a:effectLst/>
                        </a:rPr>
                        <a:t>Engr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80.7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195.1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162.6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 smtClean="0">
                          <a:effectLst/>
                        </a:rPr>
                        <a:t>158.0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53422268"/>
                  </a:ext>
                </a:extLst>
              </a:tr>
              <a:tr h="25989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 Electrical &amp; Computer Engineer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63.1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140.5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199.6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>
                          <a:effectLst/>
                        </a:rPr>
                        <a:t>185.6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48972287"/>
                  </a:ext>
                </a:extLst>
              </a:tr>
              <a:tr h="25989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 Computer Science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23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65.5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86.4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>
                          <a:effectLst/>
                        </a:rPr>
                        <a:t>91.1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72755665"/>
                  </a:ext>
                </a:extLst>
              </a:tr>
              <a:tr h="25989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 Mathematics &amp; Statistics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16.4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 smtClean="0">
                          <a:effectLst/>
                        </a:rPr>
                        <a:t>41.0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47.7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>
                          <a:effectLst/>
                        </a:rPr>
                        <a:t>31.5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72722543"/>
                  </a:ext>
                </a:extLst>
              </a:tr>
              <a:tr h="25989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 English &amp; Tech Communication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5.8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5.2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1.5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>
                          <a:effectLst/>
                        </a:rPr>
                        <a:t>5.7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82770571"/>
                  </a:ext>
                </a:extLst>
              </a:tr>
              <a:tr h="25989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 Chemical &amp; Biochemical Engr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1.4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1.4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            -  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>
                          <a:effectLst/>
                        </a:rPr>
                        <a:t>            -  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77256606"/>
                  </a:ext>
                </a:extLst>
              </a:tr>
              <a:tr h="27119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>
                          <a:effectLst/>
                        </a:rPr>
                        <a:t> Economics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>
                          <a:effectLst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            -  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6.4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>
                          <a:effectLst/>
                        </a:rPr>
                        <a:t>            -  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0513330"/>
                  </a:ext>
                </a:extLst>
              </a:tr>
              <a:tr h="25989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Department Total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1,311.50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>
                          <a:effectLst/>
                        </a:rPr>
                        <a:t>2,666.80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>
                          <a:effectLst/>
                        </a:rPr>
                        <a:t>2,863.90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>
                          <a:effectLst/>
                        </a:rPr>
                        <a:t>2,958.60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31373152"/>
                  </a:ext>
                </a:extLst>
              </a:tr>
              <a:tr h="144780">
                <a:tc>
                  <a:txBody>
                    <a:bodyPr/>
                    <a:lstStyle/>
                    <a:p>
                      <a:pPr algn="l" rtl="0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 smtClean="0">
                          <a:effectLst/>
                        </a:rPr>
                        <a:t>  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7065834"/>
                  </a:ext>
                </a:extLst>
              </a:tr>
              <a:tr h="25989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CASB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33.3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57.1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57.7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52.9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26505880"/>
                  </a:ext>
                </a:extLst>
              </a:tr>
              <a:tr h="25989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CEC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130.7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276.2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300.3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317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90696594"/>
                  </a:ext>
                </a:extLst>
              </a:tr>
              <a:tr h="25989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Provost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163.9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333.4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358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369.8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46266726"/>
                  </a:ext>
                </a:extLst>
              </a:tr>
              <a:tr h="25989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Global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1,147.60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2,333.50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2,505.90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2,588.80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04196879"/>
                  </a:ext>
                </a:extLst>
              </a:tr>
              <a:tr h="27119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>
                          <a:effectLst/>
                        </a:rPr>
                        <a:t>“Campus” (GRA)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>
                          <a:effectLst/>
                        </a:rPr>
                        <a:t>917.5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>
                          <a:effectLst/>
                        </a:rPr>
                        <a:t>1,000.10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>
                          <a:effectLst/>
                        </a:rPr>
                        <a:t>1,073.90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>
                          <a:effectLst/>
                        </a:rPr>
                        <a:t>1,109.50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5792216"/>
                  </a:ext>
                </a:extLst>
              </a:tr>
              <a:tr h="25989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Total Distance Collected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6,118.20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6,667.10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>
                          <a:effectLst/>
                        </a:rPr>
                        <a:t>7,159.60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>
                          <a:effectLst/>
                        </a:rPr>
                        <a:t>7,396.50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75432847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533400" y="4876800"/>
            <a:ext cx="7467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*Revenue collected as of 04/16/19; SP19 Revenue distribution will occur when semester ends</a:t>
            </a:r>
          </a:p>
        </p:txBody>
      </p:sp>
    </p:spTree>
    <p:extLst>
      <p:ext uri="{BB962C8B-B14F-4D97-AF65-F5344CB8AC3E}">
        <p14:creationId xmlns:p14="http://schemas.microsoft.com/office/powerpoint/2010/main" val="2341364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Anticipated Changes for FY 21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715000"/>
          </a:xfrm>
        </p:spPr>
        <p:txBody>
          <a:bodyPr>
            <a:normAutofit fontScale="70000" lnSpcReduction="20000"/>
          </a:bodyPr>
          <a:lstStyle/>
          <a:p>
            <a:pPr marL="1485900" indent="-1485900">
              <a:buNone/>
              <a:tabLst>
                <a:tab pos="457200" algn="dec"/>
                <a:tab pos="1258888" algn="l"/>
              </a:tabLst>
            </a:pPr>
            <a:r>
              <a:rPr lang="en-US" u="sng" dirty="0" smtClean="0"/>
              <a:t>$ Millions</a:t>
            </a:r>
          </a:p>
          <a:p>
            <a:pPr marL="1485900" indent="-1485900">
              <a:buNone/>
              <a:tabLst>
                <a:tab pos="457200" algn="dec"/>
                <a:tab pos="1258888" algn="l"/>
              </a:tabLst>
            </a:pPr>
            <a:r>
              <a:rPr lang="en-US" dirty="0"/>
              <a:t>	</a:t>
            </a:r>
            <a:r>
              <a:rPr lang="en-US" dirty="0" smtClean="0"/>
              <a:t>-1.0	Loss of tuition, 50 fewer freshmen and non-resident grad students Fall 2018</a:t>
            </a:r>
          </a:p>
          <a:p>
            <a:pPr marL="1485900" indent="-1485900">
              <a:buNone/>
              <a:tabLst>
                <a:tab pos="457200" algn="dec"/>
                <a:tab pos="1258888" algn="l"/>
              </a:tabLst>
            </a:pPr>
            <a:r>
              <a:rPr lang="en-US" dirty="0" smtClean="0"/>
              <a:t>	-1.3	Scholarship increases (1.0 – 2.4 million possible)</a:t>
            </a:r>
          </a:p>
          <a:p>
            <a:pPr marL="1485900" indent="-1485900">
              <a:buNone/>
              <a:tabLst>
                <a:tab pos="457200" algn="dec"/>
                <a:tab pos="1258888" algn="l"/>
              </a:tabLst>
            </a:pPr>
            <a:r>
              <a:rPr lang="en-US" dirty="0" smtClean="0"/>
              <a:t>	-1.0	Decrease in non-resident grad students Fall 2019</a:t>
            </a:r>
          </a:p>
          <a:p>
            <a:pPr marL="1485900" indent="-1485900">
              <a:buNone/>
              <a:tabLst>
                <a:tab pos="457200" algn="dec"/>
                <a:tab pos="1258888" algn="l"/>
              </a:tabLst>
            </a:pPr>
            <a:endParaRPr lang="en-US" dirty="0" smtClean="0"/>
          </a:p>
          <a:p>
            <a:pPr marL="1485900" indent="-1485900">
              <a:buNone/>
              <a:tabLst>
                <a:tab pos="457200" algn="dec"/>
                <a:tab pos="1258888" algn="l"/>
              </a:tabLst>
            </a:pPr>
            <a:r>
              <a:rPr lang="en-US" dirty="0"/>
              <a:t>	</a:t>
            </a:r>
            <a:r>
              <a:rPr lang="en-US" dirty="0" smtClean="0"/>
              <a:t>-2.0	2% merit raise pool</a:t>
            </a:r>
          </a:p>
          <a:p>
            <a:pPr marL="1485900" indent="-1485900">
              <a:buNone/>
              <a:tabLst>
                <a:tab pos="457200" algn="dec"/>
                <a:tab pos="1258888" algn="l"/>
              </a:tabLst>
            </a:pPr>
            <a:r>
              <a:rPr lang="en-US" dirty="0"/>
              <a:t>	</a:t>
            </a:r>
            <a:r>
              <a:rPr lang="en-US" dirty="0" smtClean="0"/>
              <a:t>-1.0	1% equity pool</a:t>
            </a:r>
          </a:p>
          <a:p>
            <a:pPr marL="1485900" indent="-1485900">
              <a:buNone/>
              <a:tabLst>
                <a:tab pos="457200" algn="dec"/>
                <a:tab pos="1258888" algn="l"/>
              </a:tabLst>
            </a:pPr>
            <a:r>
              <a:rPr lang="en-US" dirty="0" smtClean="0"/>
              <a:t>	-0.2	P&amp;T and Post Tenure Review</a:t>
            </a:r>
          </a:p>
          <a:p>
            <a:pPr marL="1485900" indent="-1485900">
              <a:buNone/>
              <a:tabLst>
                <a:tab pos="457200" algn="dec"/>
                <a:tab pos="1258888" algn="l"/>
              </a:tabLst>
            </a:pPr>
            <a:r>
              <a:rPr lang="en-US" dirty="0" smtClean="0"/>
              <a:t>	-1.0	Benefits cost increase (mostly medical)</a:t>
            </a:r>
          </a:p>
          <a:p>
            <a:pPr marL="1485900" indent="-1485900">
              <a:buNone/>
              <a:tabLst>
                <a:tab pos="457200" algn="dec"/>
                <a:tab pos="1258888" algn="l"/>
              </a:tabLst>
            </a:pPr>
            <a:r>
              <a:rPr lang="en-US" u="sng" dirty="0" smtClean="0"/>
              <a:t>	-0.5	</a:t>
            </a:r>
            <a:r>
              <a:rPr lang="en-US" dirty="0" smtClean="0"/>
              <a:t>Other cost increases</a:t>
            </a:r>
          </a:p>
          <a:p>
            <a:pPr marL="1485900" indent="-1485900">
              <a:buNone/>
              <a:tabLst>
                <a:tab pos="457200" algn="dec"/>
                <a:tab pos="1258888" algn="l"/>
              </a:tabLst>
            </a:pPr>
            <a:r>
              <a:rPr lang="en-US" dirty="0" smtClean="0"/>
              <a:t>	-8.0	Original planning assumption net cut </a:t>
            </a:r>
          </a:p>
          <a:p>
            <a:pPr marL="1485900" indent="-1485900">
              <a:buNone/>
              <a:tabLst>
                <a:tab pos="457200" algn="dec"/>
                <a:tab pos="1258888" algn="l"/>
              </a:tabLst>
            </a:pPr>
            <a:r>
              <a:rPr lang="en-US" dirty="0"/>
              <a:t>	</a:t>
            </a:r>
            <a:r>
              <a:rPr lang="en-US" dirty="0" smtClean="0"/>
              <a:t>	(= $3.3 million decrease in revenue, $4.7 million increase in costs)</a:t>
            </a:r>
          </a:p>
          <a:p>
            <a:pPr marL="1485900" indent="-1485900">
              <a:buNone/>
              <a:tabLst>
                <a:tab pos="457200" algn="dec"/>
                <a:tab pos="1258888" algn="l"/>
              </a:tabLst>
            </a:pPr>
            <a:r>
              <a:rPr lang="en-US" u="sng" dirty="0" smtClean="0"/>
              <a:t>	-2.7	</a:t>
            </a:r>
            <a:r>
              <a:rPr lang="en-US" dirty="0" smtClean="0"/>
              <a:t>= Possible 200 fewer freshmen, Fall 2019 [-400 is possible]</a:t>
            </a:r>
          </a:p>
          <a:p>
            <a:pPr marL="0" indent="0">
              <a:buNone/>
              <a:tabLst>
                <a:tab pos="457200" algn="dec"/>
                <a:tab pos="1258888" algn="l"/>
              </a:tabLst>
            </a:pPr>
            <a:r>
              <a:rPr lang="en-US" dirty="0" smtClean="0"/>
              <a:t>	-10.7	Total budget cut (about 7.3% of about $147 million budget)</a:t>
            </a:r>
          </a:p>
        </p:txBody>
      </p:sp>
    </p:spTree>
    <p:extLst>
      <p:ext uri="{BB962C8B-B14F-4D97-AF65-F5344CB8AC3E}">
        <p14:creationId xmlns:p14="http://schemas.microsoft.com/office/powerpoint/2010/main" val="578196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9230</TotalTime>
  <Words>460</Words>
  <Application>Microsoft Office PowerPoint</Application>
  <PresentationFormat>On-screen Show (4:3)</PresentationFormat>
  <Paragraphs>169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Scholarship offsets</vt:lpstr>
      <vt:lpstr>Distance Revenue Distribution (Current)</vt:lpstr>
      <vt:lpstr>Distribution (thousands of $)</vt:lpstr>
      <vt:lpstr>Anticipated Changes for FY 21 </vt:lpstr>
    </vt:vector>
  </TitlesOfParts>
  <Company>Missouri University of Science and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Hale, Barbara N.</dc:creator>
  <cp:lastModifiedBy>Palmer, Barbara J.</cp:lastModifiedBy>
  <cp:revision>121</cp:revision>
  <cp:lastPrinted>2017-03-23T20:30:39Z</cp:lastPrinted>
  <dcterms:created xsi:type="dcterms:W3CDTF">2017-01-26T06:44:54Z</dcterms:created>
  <dcterms:modified xsi:type="dcterms:W3CDTF">2019-04-26T14:02:11Z</dcterms:modified>
</cp:coreProperties>
</file>